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272" r:id="rId4"/>
    <p:sldId id="287" r:id="rId5"/>
    <p:sldId id="273" r:id="rId6"/>
    <p:sldId id="288" r:id="rId7"/>
    <p:sldId id="281" r:id="rId8"/>
    <p:sldId id="274" r:id="rId9"/>
    <p:sldId id="275" r:id="rId10"/>
    <p:sldId id="290" r:id="rId11"/>
    <p:sldId id="284" r:id="rId12"/>
    <p:sldId id="276" r:id="rId13"/>
    <p:sldId id="291" r:id="rId14"/>
    <p:sldId id="277" r:id="rId15"/>
    <p:sldId id="283" r:id="rId16"/>
    <p:sldId id="257" r:id="rId17"/>
    <p:sldId id="278" r:id="rId18"/>
    <p:sldId id="279" r:id="rId19"/>
    <p:sldId id="289" r:id="rId20"/>
    <p:sldId id="292" r:id="rId2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 autoAdjust="0"/>
    <p:restoredTop sz="76933" autoAdjust="0"/>
  </p:normalViewPr>
  <p:slideViewPr>
    <p:cSldViewPr snapToGrid="0">
      <p:cViewPr varScale="1">
        <p:scale>
          <a:sx n="79" d="100"/>
          <a:sy n="79" d="100"/>
        </p:scale>
        <p:origin x="14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00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3FD312A-2444-4591-A431-A1C7AA8A40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F3FB85C-FB86-4361-A692-AD35C03A06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047EE29-83F7-4623-8C29-FE4FD176D3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F514E0F8-304F-4304-A4C1-5F6FBB16771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A420C987-86EF-4F77-A32D-0840435F5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CB331C4-D561-4ECB-878D-4BA7183267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E7CA6BF-E9F4-43D6-A86D-93D035B240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B3790E68-A269-4768-BF1C-443A995E3AC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2B7D0CB-C454-427D-89B0-ED0DC5508E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75CE8871-81B2-4FE0-AD64-355266DF0B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C0D6F4AB-8376-43E3-80ED-C0A414393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9" rIns="93016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46BB13C4-6BA3-49FE-81A3-4F1409AA2E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9D8D641-1327-45F0-B841-FBAC1ABD1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A3C37-8269-457B-A83A-5553E3D0D74A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2FD734D-D45D-46F8-9D27-7FF32578E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6CC44A3-A36B-47DA-AFDA-931537CD9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is the 3</a:t>
            </a:r>
            <a:r>
              <a:rPr lang="en-US" altLang="en-US" baseline="30000" dirty="0">
                <a:latin typeface="+mn-lt"/>
              </a:rPr>
              <a:t>rd</a:t>
            </a:r>
            <a:r>
              <a:rPr lang="en-US" altLang="en-US" dirty="0">
                <a:latin typeface="+mn-lt"/>
              </a:rPr>
              <a:t> of 6 annotated PowerPoint (aPPT) Modules covering MCM-6 “Good Housekeeping” employee training.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module covers maintenance of the municipally-owned fleet of vehicles and heavy equipment.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Permitted MS4s, particularly cities, operate vehicle and heavy equipment (fleet) </a:t>
            </a:r>
            <a:r>
              <a:rPr lang="en-US" altLang="en-US">
                <a:latin typeface="+mn-lt"/>
              </a:rPr>
              <a:t>maintenance facilities</a:t>
            </a:r>
            <a:r>
              <a:rPr lang="en-US" altLang="en-US" dirty="0">
                <a:latin typeface="+mn-lt"/>
              </a:rPr>
              <a:t>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Maintenance activities can contribute pollution in stormwater runoff, so Best Management Practices (BMPs) must be implemented to control pollution at its source.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59FD259-34CA-494E-B00D-3F6D7AE913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5427AB-8F85-4CC5-966E-F217264C9A2C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7076350-AB69-4A18-8FA4-D1FA87DAC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60A8A98-09D0-47EE-87F8-C419EDA11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Remember, the waste is yours, “cradle to grave.” Once your purchased chemical can no longer be used, it becomes a waste, and you are its “Generator”.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Regardless of to whom you contract for waste disposal, you as the “Generator” have ultimate liability over the final disposal of the waste.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If one of your barrels shows up in the river or in an unpermitted landfill, you may get a bill for the clean-up of your portion of the improper disposal.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 “Manifest” is a formal document that tracks the originator of the waste to its ultimate legal and proper safe disposal.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Make sure the transport vehicles of your licensed waste hauling contractor have the proper placards.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Placards on building entrances can alert fire and emergency responders to potential hazards in the building in the event of an emergency.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Your supervisor will know which chemical wastes, if any, in your workplace fall under the requirements of the Resource Conservation and Recovery Act (RCRA).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58CFE9F-CBFA-4FD9-95B0-50C1EBE65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1D3A8E-9121-4D30-8465-59161D4D9C14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70CB201-CD4E-41DC-9A5B-92FD92187C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544AB66-F2E9-4367-98B0-93D8D892C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Landfills generally do not allow fluids or liquids.  These liquids become the leachate that may later contaminate groundwater.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best way to keep track of all the various chemicals you own is to create a formal tracking system.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includes information on initial purchase, where stored, quantities used over time, and ultimate disposal of used materials and wastes.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Recycle as many different materials as you can, including vehicle and equipment fluids, batteries, cutting oils, paints and solvents.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Disposal of liquid wastes into dumpsters and trash leads to leaks which will end up as pollutants in runoff.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Check with your supervisor on proper disposal methods, and be certain that your waste materials are not covered by RCRA rules.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B139DBF-3AFB-4D16-BBED-A02123010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13BDF6-0CD4-4426-92DF-E0925D12CD9B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E735406-4B26-4198-B007-378C90047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760C3A0-C7F9-4D39-88DC-13E014C79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safest way to clean dirty mechanical parts is dry-brushing before adding solvents and oils.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person in Slide 12 has no personal safety gear: no goggles or face shield, no chemical resistant apron or gloves, and maybe even no first aid kits or eye wash.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Dirty parts should be cleaned indoors to avoid any materials being carried away in rainfall runoff.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Use cleaning methods that minimize quantity of solvents, and allow parts to drain into tray.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Keep solvent tray lid closed when not in use to avoid accidental splashing.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3238771-F45D-4CFC-A204-9F9F2E42B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FFD09B-C70E-454E-B1D5-33E6679B15D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2780CED-8139-4AA9-B09E-01144A897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C6C80E7-A09F-477D-BEA0-ECF6F40C6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You may avoid use of solvents altogether if dry brushing alone will accomplish the cleaning needed.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Separate cleaning tasks into stages. First clean the majority of the debris from the part in one basin and then finish cleaning in a second basin that is cleaner.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will reduce the amount of cleaning solvent used overall.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first basin can be dirtier and still be effective since the final cleaning will be in a cleaner solution.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When the first basin gets too dirty to use, dispose of only that solvent.  The second basin now becomes the dirtier basin.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You will be able to use the cleaner longer (less waste and a cost saving) and have cleaner parts when finished.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2D05419-C1F7-4C4F-AE5D-D49874A81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0F4AD-83FB-469E-BC02-548190D3CBDA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065D4AA-C7D5-4F1E-B6CB-C8342BE751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7151232-B124-45A7-9B01-32ABD9260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DEQ’s MS4 Audit Checklist asks:  “Are parking lots owned/operated by the permittee swept?”  “At what frequency?”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When sweeping drives and walks, waste solids such as dry absorbents used on liquid spills, should be disposed of properly, usually in the trash.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Consult your supervisor for the acceptable methods of disposal.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Do not hose off hard surfaces with water, and do not place any waste materials into creeks, gutters or storm drains.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Mop water can usually be poured into a sanitary sewer drain on the property, but never into storm drains or gutters.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Check with your supervisor if you are not certain if the floor drain connects to the sanitary sewer or just flows to a nearby creek.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473486D-2B93-4664-AD34-01A0C55C3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C33C9-6E40-4DC4-BC61-7A9EA6337834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9547C70-5061-4441-81FF-FC72687AB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0B570D9-DE67-4F1D-86DB-0D1374591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Hosing down outside work areas just moves the pollutants to the stormwater system and eventually to local waterways as polluted runoff.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Storm drains do not connect to sanitary sewers; there is no treatment for stormwater.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Avoid hosing down parking lots, sidewalks and other hard surfaces; dry sweep them instead.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 rain forecast should trigger a general cleanup of outside storage areas to minimize contact with rainfall and pollutants in runoff.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Vehicle and heavy equipment fueling sites can be significant contributors of pollution in stormwater runoff.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Spills of gasoline and diesel during tank filling should be cleaned up immediately with dry absorbents.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Don’t leave pumping unattended; overflows can result in large quantities of fuel being spilled on the ground.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Most fuel pumps and tanks have emergency shutoff valves; know where these are and how to use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Report any observed leaks from tanks, pumps, hoses or containment structures to your supervisor.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B13C4-6BA3-49FE-81A3-4F1409AA2E4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2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There will always be times when spills and leaks occur in fueling areas. Clean fueling area spills as soon as possible after the incident.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Follow your local written procedures for spill cleanup and disposal of waste materials.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Minimize the use of mobile fueling.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If mobile fueling is used, have spill kits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B13C4-6BA3-49FE-81A3-4F1409AA2E4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616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E2B2007-ECD2-48FD-A785-3D28BF1D2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CABED9-367F-449B-AB42-7073A4BA8510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0A48718-9E93-4231-92B7-E4FD19C76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53A0809-4674-4AED-8114-0F74C3CD9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Washing of vehicles and equipment should only be done in designated wash areas that drain to the sanitary sewer or where it is collected for recycling.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Wash water from these facilities may go through an oil and grease trap before flowing to the wastewater treatment plant.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pre-cleaning process keeps the pollutants out of the stormwater drainage system.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Avoid washing vehicles and equipment in driveways or streets where wash water flows into gutters or storm drains.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08153A9-8447-4DE0-B29F-1B544EE4F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E1E897-A068-4D4F-A2F1-2E1D57DE8725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B5ABE8A-36C3-4543-A660-19BD295889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3BA06FC-6252-4C51-A4FB-0B71069C1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safe handling of chemicals and hazardous materials in general should be taken seriously to avoid unnecessary injuries.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Oklahoma Department of Labor has an internet site (see Slide 19) for information about safety in the workplace.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F9F796E-715A-447A-BCBD-D08CBB81F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13FCEF-D739-40EF-AFF0-76EB6A6E19E8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F91537F-999B-4148-AFEA-6C2424A9F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E91BAB0-5A1E-49A4-8070-94A9CF279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OKR04’s “Good Housekeeping” 6</a:t>
            </a:r>
            <a:r>
              <a:rPr lang="en-US" altLang="en-US" baseline="30000" dirty="0">
                <a:latin typeface="+mn-lt"/>
              </a:rPr>
              <a:t>th</a:t>
            </a:r>
            <a:r>
              <a:rPr lang="en-US" altLang="en-US" dirty="0">
                <a:latin typeface="+mn-lt"/>
              </a:rPr>
              <a:t> Minimum Control Measure (MCM-6) requires city employees to set a good example for the community.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general public is always watching, and as your stormwater educational outreach program informs them of good and bad practices, they become watchdogs.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You don’t want to be violating good housekeeping practices that you expect them to follow.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There are many activities you do regarding vehicle and equipment maintenance that can contribute pollutants in stormwater runoff.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These include leaks and spills, improper cleanup and disposal of wastes, parts cleaning, general shop cleaning, fueling areas and vehicle and equipment washing.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This presentation will look at particular aspects of each of these to identify ways pollutants can be controlled at municipal facilities.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concludes the 3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6 annotated PowerPoint (aPPT) Modules for local MCM-6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Presentations 2 through 5 cover the training subjects listed in the OKR04 permit.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final Presentation 6 covers additional facilities that may be owned by GCSA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INCOG expects to be able to return to physical half-day GCSA Employee Training Workshops in the second half of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interim period, INCOG will continue to prepare annotated PowerPoints (aPPTs) for local staff training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3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3335D88-584D-42D5-84F8-BA55E28EB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EFBA9E-483E-4A73-994F-98E3A1F04C5B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0716890-8AA3-4B2E-9895-26577DFC8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0596492-80A6-4D1B-817F-4AA254FAB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DEQ’s MS4 Audit Checklist includes verifying that the MS4 has a “BMP technical guidance document available to maintenance staff”.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While the OKR04 stormwater permit does not address personal safety directly, the requirements for proper chemical storage, use and disposal include many types of safety practices.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OKR04 does require employee training in the proper storage, use and disposal of chemicals as well as spill cleanup.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Little spills and leaks are much easier to cleanup when they occur on impervious surfaces (hard surfaces such as concrete and asphalt that do not absorb liquids).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Designated locations should have spill kits and recycling receptacles, and employees should be trained on when and how to use them.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7DB9F16-B6D8-41C2-8D55-2516A8CCD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9582C-64FD-4079-ABB8-718CFD5BDD6E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74A87FA-8524-492C-A609-70274CF9E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A996563-1C70-4971-9026-55A98CD6E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Vehicles left exposed to rainfall will result in vehicle fluids and sediments being washed off into storm drains or creeks.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OKR04 requires all chemicals in runoff to be captured or absorbed and disposed of before they get swept into a stormwater system.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The easiest way to avoid chemicals becoming stormwater pollutants is to park vehicles and equipment under shelters to avoid rainfall contact.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4B2BF7A-0B1D-4F46-BB78-9503C593B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72141A-3490-4FE4-A8CD-5345121AD800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4F9912B-E694-432A-AC45-19EFE1AD6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E29C74D-A8CC-453C-B7C7-1C8401981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Documenting how much material you purchased, how much was used, and how materials were disposed of will allow you to account for these materials.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If your records show the purchase of a large quantity of material, but the disposal of only a small amount, this indicates that improper disposal may have occurred.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Discrepancies in records can indicate the potential of improper disposal of chemicals.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While not a common practice, results of any chemical lab tests or field test kit data on stored chemicals should be kept, preferably with the Safety Data Sheets.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If you are using a shipping company, verify and keep records that they are licensed to transport the materials you are sending with them.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Also, maintain records of all materials and wastes that you ship via a third party hauler or product disposal service.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You will be held accountable for the actions of any third party to which you assign waste transport and disposal responsibility.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3297E21-6278-485E-A908-F318059DC3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5EC751-48C4-4385-866A-3E549110CBBB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98D4BEE-7301-4109-A7BD-A154B1822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A5265C8-2F3F-4D78-A8F4-4991C4043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All areas of work on vehicles and equipment should be clean and free of accumulations of trash, debris, spills and open chemical containers.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Prompt attention to site management must be second-nature and never allowed to grow into unmanageable and unsafe conditions.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Spill cleanup absorbents and liquids in drip pans and other containers need immediate attention for proper disposal.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Liquids should be recycled as much as possible. This is especially true of antifreeze, crank case oil, cutting fluids, solvents, oil-based paints, and other recyclable materials.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Non-recyclable materials should receive proper disposal. Your facility should have formal written procedures for proper disposal options of each material type.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If you are uncertain about the proper disposal option to use, contact your supervisor.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54782B5-4020-402A-A7D2-1BA98044D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40AC66-6AF2-4B40-92F1-57364149DCDB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3C28850-55F3-49BA-B179-2957813C6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F5E44FA-AB37-4029-966B-FE64F993A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DEQ’s MS4 Audit Checklist requires that the facility be inspected for leaks and spills.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Checklist forms work well for conducting inspections. They are easier to use and maintain data quality over a long period of time by covering the same inspection items.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If your local inspections find numerous fresh oil or chemical spills, it indicates that “good housekeeping” practices are not being followed.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Develop a checklist form that best suits your local facility.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Include notes of observations and check the items off as you go through your inspection.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363155F-BF96-4108-B42F-C1FD96FB4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325DFE-C047-42A2-ACE7-668BABEFC069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DC9B982-5E22-410C-9F6D-BCD7A65EC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1868255-32B0-47E9-AAB5-A6A1261E9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Spills left in place not only pose a pollution problem, but often they are a personal safety problem.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Oils and other liquids on concrete create slick spots that can be a safety hazard.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Liquids can be tracked outside by shoes and tires which can then be washed into creeks during rainfall.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Many workplace chemicals, such as battery acid, are very corrosive and/or toxic.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Spilled chemicals can easily be dispersed as aerosols onto skin and into eyes resulting in tissue damage.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Prepare written procedures on the acceptable cleanup and disposal practices for all workplace chemicals.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AAEB18C-B077-4EAA-92E5-3B8E657C6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28421D-94A3-4D23-90D6-FB5E7982E250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95E0F1F-A1D7-4C5D-9D4B-21B187C32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64E27A6-73B4-4B7A-B00A-86B6C8763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Recycle as many types of materials as possible.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Do not mix different types of chemicals together in storage containers; blending of different chemicals generally prevents either from being recycled.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Mixing chlorinated and non-chlorinated solvents or different materials can greatly increase your disposal costs.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Containers used for storage of recyclable materials or for disposal should be clearly marked as such.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For example, notice the clear “USED ANTIFREEZE” labeling on the container in Slide 9.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CD653371-9ED9-4B6B-86B0-892AD16B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90CAAC25-DA03-44B0-A033-1BD91C3E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BAF59D5A-63AF-42DB-B992-A748A2D5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77363C8-18AA-4E39-9308-FBD3913D7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670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F826D11-5EA8-44CE-BC39-1B6FCBD2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277E38D-D6C9-4D25-9645-BCDBD68F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7E2809B-6CE4-4F5A-A425-81C80C64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4A1ED-8626-4EB8-ADC6-13C529469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93687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615AF1D-B927-4C43-9A54-6A5C7CB4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75AE30A-19A0-4E85-B151-11268CA7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6A16D31-8AB4-4CA8-BE69-5835CFCE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A6272-4118-4D30-B1DE-79B64C869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85469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857CCA0-A035-4DF0-AEEB-03331566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3D4EEAA-F147-41A7-A48B-56AB31C4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F9718D1-D88C-4642-9591-F1E35072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A8CE-61FB-4C22-95AB-5D354AB8F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768098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295EA-065E-41AD-8859-25759C52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4303A-B454-4F11-A2C8-B2826459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A531-DCE5-4F10-ACC5-5616F935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BFCB7A7-F8C8-4484-BA1D-63222CD1E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73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C357E28-694C-4275-B200-74C41CD7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ECAFC7D-E6BF-4896-AD58-AE3BF23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62F721C-3764-4560-955B-AC8A6E0B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85C69-B018-453A-80CE-75D8C0240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006670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78643AD8-DDF0-491B-8589-4ACB22D2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F36C992-74F0-43DE-B1A3-7A0D2FE4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EDEB572D-79D0-4BA1-AF53-E2D1F537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78EB6-5A2D-4060-85FC-B0E1824BE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204433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3584897-48BD-4959-8030-DDB80BC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66D2F15-4F89-422E-91E9-A25BF03A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3E0DEEEC-0667-4DCD-9D3C-DB727AA6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666EB-D547-48C4-A9AD-107B38E23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72449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48077BD-1906-4676-BB43-E39B1AD3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5D8B36B7-2F47-4CBB-9685-AA4336EB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00AAD74-EE70-4D58-A67C-8ADC6D3E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C482F-7E77-4984-8ED4-E3AAE3D4F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365300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4A28939-38D7-4136-853D-9A9DC1ED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B904CE7-7267-4CA2-B50F-9DAE9892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6C65A54-CCC4-43C2-9867-27AB1CD1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33F9E-6F2E-44BE-B1AA-E03338A2A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2622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C47F7562-BA28-4C15-8258-C2ACB4A6591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520F617-F5E5-4F33-87E7-73FB1D573E57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C7F071DA-BA6E-44ED-8DE5-11FB33C123F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17C88DD-0F20-4F5E-A610-3BB3A26C907A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982C960-4A43-4652-A0DC-3902BAF5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BC8A822-0734-4663-838A-47C5B6A1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7AD1C8F-C208-433B-8D96-3A3116D6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0F61742-105B-4BB4-A537-EE6F32E9D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796455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1A1BF48-C89F-4AD2-B2FD-6C6632D9E0F5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06DD1E4-21A4-4AD4-93EF-9156DA8C608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2ED40E5A-E3A9-42BD-AEB8-8F4C2849C0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B53A253D-81C8-4F10-9275-9103CB9B42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C8012B-23D2-4B78-9421-B0A2C8B90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0DC501C-AE9F-423A-A7DD-9CD604F8E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67A0C1E-DAB9-4BE6-A554-57720786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DE3D745C-D01E-45BE-A0CF-B8BAB47CA32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04C6438C-B21C-4D13-876F-528A9BB4CBD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CA6C58D-C39D-4325-B0E7-C108BA8E7B3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5FEE10-7098-4A3C-8F06-05319E79A44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92" r:id="rId9"/>
    <p:sldLayoutId id="2147483788" r:id="rId10"/>
    <p:sldLayoutId id="2147483789" r:id="rId11"/>
  </p:sldLayoutIdLst>
  <p:transition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.gov/odol/Workplace_Safety_&amp;_Health/OSHA_Consultation_Services/index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seaman@incog.org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8646AFC8-5472-4EE0-9949-69ADC6A87A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2925" y="3725323"/>
            <a:ext cx="8015288" cy="242584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Green Country Stormwater Alliance (GCSA)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Employee Training Series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Prepared by INCOG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March 2021</a:t>
            </a:r>
            <a:endParaRPr lang="en-US" altLang="en-US" sz="3200" dirty="0">
              <a:solidFill>
                <a:srgbClr val="DDDDDD"/>
              </a:solidFill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73C8768-E739-42D4-82BD-64A5B3572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802313"/>
            <a:ext cx="7729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9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FD127-CCE7-4984-8074-444B1FAFE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73" y="771376"/>
            <a:ext cx="8380206" cy="2425849"/>
          </a:xfr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400" b="0" dirty="0">
                <a:solidFill>
                  <a:schemeClr val="tx2"/>
                </a:solidFill>
                <a:latin typeface="Calibri" pitchFamily="34" charset="0"/>
              </a:rPr>
              <a:t>3. MCM-6 Good Housekeeping at Municipal Facilities: </a:t>
            </a:r>
            <a:br>
              <a:rPr lang="en-US" sz="4400" b="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Fleet Maintenance</a:t>
            </a: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C375FEF-5EE2-423A-A0C0-9F3631FF2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3" y="736600"/>
            <a:ext cx="4572000" cy="7699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Disposal Methods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77008A5-4C33-4799-AAF6-83D1B5A65E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80870"/>
            <a:ext cx="4263706" cy="2889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Some fleet maintenance products are considered hazardous under RCRA regulations.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Placards on vehicles and buildings and special handling measures may be necessary.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98C31CBD-D2DA-47AB-9618-CF667D80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36375C8-56F3-4E14-A086-1A4799CC3975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Picture 5" descr="FW pouring oil">
            <a:extLst>
              <a:ext uri="{FF2B5EF4-FFF2-40B4-BE49-F238E27FC236}">
                <a16:creationId xmlns:a16="http://schemas.microsoft.com/office/drawing/2014/main" id="{1E7CB10E-56F3-4EA8-9F26-660CFCA7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85" y="1755648"/>
            <a:ext cx="4092575" cy="272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62A5381-CFCC-4F6C-BC46-6CF42B2C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70374"/>
            <a:ext cx="7321296" cy="125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Disposal of hazardous waste typically requires special shipping papers (manifests), the use of a licensed transporter and a permitted disposal site.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584AA36-4752-4808-A8FD-380EACC7F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25" y="652463"/>
            <a:ext cx="4940300" cy="798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Disposal Methods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C41673C-B228-44C7-85B5-D0EA37D7BE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592" y="1720850"/>
            <a:ext cx="5204841" cy="47287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Track inventory to avoid the accumulation of expired or unusable materials.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If possible, recycle used fluids, oil, transmission and hydraulic filters and batteries.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Never dispose of used fluids in the trash.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</a:rPr>
              <a:t>Some used filters and batteries could be considered hazardous waste.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0CC6F134-3986-49B7-B2F5-FF8F773B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779A5E-921F-4C45-A616-1A60582D05A9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5" name="Picture 6" descr="FW outside used oil crop">
            <a:extLst>
              <a:ext uri="{FF2B5EF4-FFF2-40B4-BE49-F238E27FC236}">
                <a16:creationId xmlns:a16="http://schemas.microsoft.com/office/drawing/2014/main" id="{9C225F5F-246D-4AB3-8537-6C28CA31D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33" y="2263775"/>
            <a:ext cx="3609975" cy="2595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FFBC008-0D9A-4E62-B0F7-ADA613493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696913"/>
            <a:ext cx="4164013" cy="788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Parts Cleaning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64BEE3B-8735-414B-811B-05C685C6B2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767840"/>
            <a:ext cx="4991735" cy="467741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Clean parts indoors and properly dispose of fluids, grease, dirt and other debris cleaned from these parts.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Allow parts to fully drain before removing from the cleaning sink to reduce dripping of cleaning fluid to    the floor.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Keep lids closed on parts cleaning sinks when not in use.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A7314355-AD46-41C5-BA42-61A01016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223F6DD-025D-4014-9E07-CEB204BA3C55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97FAC365-BE94-4F4A-B929-30FB68BF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91150"/>
            <a:ext cx="8153400" cy="1138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6390" name="Picture 10" descr="FB cleaning part crop">
            <a:extLst>
              <a:ext uri="{FF2B5EF4-FFF2-40B4-BE49-F238E27FC236}">
                <a16:creationId xmlns:a16="http://schemas.microsoft.com/office/drawing/2014/main" id="{8C107FC0-7482-4E84-AEEC-893F7E68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32" y="1927818"/>
            <a:ext cx="3782568" cy="364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12AD6EC-FAEB-4B5B-87A6-B64013AE6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313" y="679450"/>
            <a:ext cx="4054475" cy="788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Parts Cleaning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36E114A-13E3-465A-834A-CFE66A5852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31264"/>
            <a:ext cx="8785225" cy="2350199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Mechanically clean parts by dry brushing or wiping before using a solvent or water based cleaner.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 two part solvent cleaning process first using a dirty solvent, then a cleaner solvent may reduce the amount of solvent used.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5D342EE9-3E9F-4F77-A664-3F37D668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D4D496-ABBD-4A07-B0E0-4C85D010E316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A8EEFD73-BBE1-4A43-B4AE-17A957FD9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91150"/>
            <a:ext cx="8153400" cy="1138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7414" name="Picture 6" descr="TC oil filter drain">
            <a:extLst>
              <a:ext uri="{FF2B5EF4-FFF2-40B4-BE49-F238E27FC236}">
                <a16:creationId xmlns:a16="http://schemas.microsoft.com/office/drawing/2014/main" id="{04845031-7E30-4A1E-89AA-D62C8047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19" y="3656012"/>
            <a:ext cx="5186362" cy="288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AC38A39-4FDE-460D-9877-28727ACB3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685800"/>
            <a:ext cx="7312025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Shop and Pavement Cleaning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6A943EC-3B19-468A-8028-272402DDFF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121408"/>
            <a:ext cx="4648200" cy="323958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Use dry methods (sweeping, wiping, absorbents) to clean work areas as often as possible.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Dispose of mop water properly.  It is usually acceptable to pour it down a sanitary sewer drain.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A840FCCB-1B02-4D3B-9C7D-21998D46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5F175E4-5860-4DD2-B039-4279C37381D9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7" name="Picture 6" descr="Plano sweeping">
            <a:extLst>
              <a:ext uri="{FF2B5EF4-FFF2-40B4-BE49-F238E27FC236}">
                <a16:creationId xmlns:a16="http://schemas.microsoft.com/office/drawing/2014/main" id="{227F6100-861D-4702-8FA4-4ABC6500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557338"/>
            <a:ext cx="3482975" cy="2322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8" descr="TC street sweeper">
            <a:extLst>
              <a:ext uri="{FF2B5EF4-FFF2-40B4-BE49-F238E27FC236}">
                <a16:creationId xmlns:a16="http://schemas.microsoft.com/office/drawing/2014/main" id="{14336410-DC8B-47DA-8973-4AD3F332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4081463"/>
            <a:ext cx="3486150" cy="2325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C6BB60A-E638-4B55-8F9E-394F2F3C3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613" y="692150"/>
            <a:ext cx="7181850" cy="727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Shop and Pavement Cleaning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2DA2C3B-9C21-49DB-BE65-9E5C9C4B18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2" y="2328671"/>
            <a:ext cx="4557839" cy="331330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Don’t hose down outside work areas.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In addition to regular, periodic cleaning, clean outside work areas when rain is in the forecast.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12DDBD8F-4390-487D-98DB-7E53070E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FC8F98-81EA-4015-ADD2-F84FF7EB0B34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1" name="Picture 4" descr="drain inlet">
            <a:extLst>
              <a:ext uri="{FF2B5EF4-FFF2-40B4-BE49-F238E27FC236}">
                <a16:creationId xmlns:a16="http://schemas.microsoft.com/office/drawing/2014/main" id="{4B9F7A82-E792-4D3E-B5AB-9E7E2575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065588"/>
            <a:ext cx="3398838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5" descr="RichardsonHosing no logo">
            <a:extLst>
              <a:ext uri="{FF2B5EF4-FFF2-40B4-BE49-F238E27FC236}">
                <a16:creationId xmlns:a16="http://schemas.microsoft.com/office/drawing/2014/main" id="{D04831C3-CA35-4F1D-916F-A3D9F6997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501775"/>
            <a:ext cx="3398838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03BBB75-2C0D-46B3-9D22-26C65AC9A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758825"/>
            <a:ext cx="2659063" cy="735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Fueling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EC28313-CCF5-403F-9CCB-BCD48DF757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80032"/>
            <a:ext cx="4357688" cy="4218431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To prevent overfilling and spills, don’t top off the fuel tank or leave a vehicle being fueled unattended.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Know where the emergency pump shut-off button is located.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Keep absorbent materials on site for use in prompt cleanup of spills.</a:t>
            </a:r>
            <a:endParaRPr lang="en-US" altLang="en-US" sz="2400" dirty="0">
              <a:latin typeface="+mj-lt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C5876E95-A556-4A36-A249-F4228758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3881B5-391A-4DE7-ACF3-764C8BE2E645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5" name="Picture 4" descr="FW fueling">
            <a:extLst>
              <a:ext uri="{FF2B5EF4-FFF2-40B4-BE49-F238E27FC236}">
                <a16:creationId xmlns:a16="http://schemas.microsoft.com/office/drawing/2014/main" id="{27265D9A-9B89-4E8C-8F86-72DE5FFB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48" y="2459830"/>
            <a:ext cx="4111625" cy="274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>
            <a:extLst>
              <a:ext uri="{FF2B5EF4-FFF2-40B4-BE49-F238E27FC236}">
                <a16:creationId xmlns:a16="http://schemas.microsoft.com/office/drawing/2014/main" id="{2C25CA8B-215E-477C-84AD-A7B419C47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693738"/>
            <a:ext cx="2828925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Fueling</a:t>
            </a:r>
          </a:p>
        </p:txBody>
      </p:sp>
      <p:sp>
        <p:nvSpPr>
          <p:cNvPr id="21507" name="Rectangle 2051">
            <a:extLst>
              <a:ext uri="{FF2B5EF4-FFF2-40B4-BE49-F238E27FC236}">
                <a16:creationId xmlns:a16="http://schemas.microsoft.com/office/drawing/2014/main" id="{3D2412BA-D0F5-4728-96E9-1B8E99D14F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9875" y="1684274"/>
            <a:ext cx="4143629" cy="4794314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Periodically clean fueling areas using approved methods to remove accumulated fuel and grease.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Fuel equipment at designated fueling areas rather than using mobile fueling.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If mobile fueling is used, keep a spill kit on the fuel truck.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B78BB7B4-FB6C-4AFA-9210-2E9B7617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881498-BA92-4034-9D09-CB60CFB3EC70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9" name="Picture 2057" descr="FB fueling">
            <a:extLst>
              <a:ext uri="{FF2B5EF4-FFF2-40B4-BE49-F238E27FC236}">
                <a16:creationId xmlns:a16="http://schemas.microsoft.com/office/drawing/2014/main" id="{8C48B0D1-98BE-45D8-8391-159127BE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4510"/>
            <a:ext cx="4362704" cy="2908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B7D90A4-DC01-474A-BEFF-D6EA50C9A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950" y="727075"/>
            <a:ext cx="2540000" cy="744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Washing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BFEEE48-B610-4914-B7EE-EA17C90C51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963" y="1766888"/>
            <a:ext cx="7943850" cy="14446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Wash equipment and vehicles ONLY in designated facilities where the wash water drains to the sanitary sewer system or is collected and recycled.</a:t>
            </a:r>
          </a:p>
          <a:p>
            <a:pPr eaLnBrk="1" hangingPunct="1"/>
            <a:endParaRPr lang="en-US" altLang="en-US" sz="8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B8F6C038-026F-495E-B20C-2766C898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30AE4E-B406-49BF-9C28-767D8A9E2565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3" name="Picture 6" descr="TC car wash">
            <a:extLst>
              <a:ext uri="{FF2B5EF4-FFF2-40B4-BE49-F238E27FC236}">
                <a16:creationId xmlns:a16="http://schemas.microsoft.com/office/drawing/2014/main" id="{115126C8-97AB-42DC-A68E-5D965C48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486150"/>
            <a:ext cx="4183063" cy="278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7" descr="Richardson truck wash">
            <a:extLst>
              <a:ext uri="{FF2B5EF4-FFF2-40B4-BE49-F238E27FC236}">
                <a16:creationId xmlns:a16="http://schemas.microsoft.com/office/drawing/2014/main" id="{58CE3032-DBDE-470E-B609-4C910F72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486150"/>
            <a:ext cx="4195763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AF12B66-0266-464E-90F2-C6E98735D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450" y="847725"/>
            <a:ext cx="6513513" cy="731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Safety and the Workplace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54FC42B-2A2A-4E32-B73F-3DEC6A8FC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89150"/>
            <a:ext cx="7772400" cy="32972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2400" dirty="0">
                <a:latin typeface="+mj-lt"/>
              </a:rPr>
              <a:t>For detailed answers to questions concerning safety and the workplace, contact: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+mj-lt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Oklahoma Department of Labor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OSHA Consultation Division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accent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https://www.ok.gov/odol/Workplace_Safety_&amp;_Health/OSHA_Consultation_Services/index.html</a:t>
            </a:r>
            <a:r>
              <a:rPr lang="en-US" altLang="en-US" sz="220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48969848-8993-4BBE-AE63-9726B560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9C9614-DAE8-4A3A-A04C-2B0BFA0CB86C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49F86748-39A9-41DB-8F80-33673B10E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0" y="623888"/>
            <a:ext cx="7075170" cy="787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Fleet Maintenance</a:t>
            </a:r>
            <a:r>
              <a:rPr lang="en-US" dirty="0"/>
              <a:t> Topics</a:t>
            </a:r>
            <a:endParaRPr dirty="0"/>
          </a:p>
        </p:txBody>
      </p:sp>
      <p:sp>
        <p:nvSpPr>
          <p:cNvPr id="51203" name="Rectangle 1027">
            <a:extLst>
              <a:ext uri="{FF2B5EF4-FFF2-40B4-BE49-F238E27FC236}">
                <a16:creationId xmlns:a16="http://schemas.microsoft.com/office/drawing/2014/main" id="{9C5C2520-ADAA-4AEA-B158-A3707C3698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863" y="1633538"/>
            <a:ext cx="8458200" cy="48228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+mj-lt"/>
              </a:rPr>
              <a:t>This presentation provides suggestions for controlling runoff pollution for the following activities: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>
                <a:latin typeface="+mj-lt"/>
              </a:rPr>
              <a:t>General Guidelines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>
                <a:latin typeface="+mj-lt"/>
              </a:rPr>
              <a:t>Leaks and Spills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>
                <a:latin typeface="+mj-lt"/>
              </a:rPr>
              <a:t>Disposal Methods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>
                <a:latin typeface="+mj-lt"/>
              </a:rPr>
              <a:t>Parts Cleaning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>
                <a:latin typeface="+mj-lt"/>
              </a:rPr>
              <a:t>Shop and Pavement Cleaning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Fueling</a:t>
            </a:r>
            <a:r>
              <a:rPr lang="en-US" altLang="en-US" dirty="0">
                <a:latin typeface="+mj-lt"/>
              </a:rPr>
              <a:t>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>
                <a:latin typeface="+mj-lt"/>
              </a:rPr>
              <a:t>Washing</a:t>
            </a:r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832EEB9A-21A7-4B44-ADFD-0B7B7BFF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1222FF-6AC3-46DC-99BB-31A4FB76CE97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6" y="5674334"/>
            <a:ext cx="2982166" cy="574066"/>
          </a:xfrm>
          <a:prstGeom prst="rect">
            <a:avLst/>
          </a:prstGeom>
        </p:spPr>
      </p:pic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5651" y="1335565"/>
            <a:ext cx="1699202" cy="17886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4" y="3810000"/>
            <a:ext cx="3733216" cy="2053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006" y="899924"/>
            <a:ext cx="5206230" cy="189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End of Module 3 on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Fleet Maintenance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006" y="3124200"/>
            <a:ext cx="4003714" cy="2709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Vernon Seaman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Manager, Envir. And Energy Planning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INCOG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Two West 2</a:t>
            </a:r>
            <a:r>
              <a:rPr lang="en-US" sz="190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nd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Street, Ste 800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Tulsa, OK 74103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(918) 579-9451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vseaman@incog.org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97011" y="6266142"/>
            <a:ext cx="480060" cy="4766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746FB596-432D-499C-9187-B7F052D14381}" type="slidenum">
              <a:rPr lang="en-US" sz="2000">
                <a:solidFill>
                  <a:schemeClr val="tx2"/>
                </a:solidFill>
              </a:rPr>
              <a:pPr algn="ctr">
                <a:spcAft>
                  <a:spcPts val="600"/>
                </a:spcAft>
              </a:pPr>
              <a:t>20</a:t>
            </a:fld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12857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60FD092C-AB26-4262-AAA9-17D8D3544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703263"/>
            <a:ext cx="4827588" cy="754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General Guidelines</a:t>
            </a:r>
          </a:p>
        </p:txBody>
      </p:sp>
      <p:sp>
        <p:nvSpPr>
          <p:cNvPr id="7171" name="Rectangle 1027">
            <a:extLst>
              <a:ext uri="{FF2B5EF4-FFF2-40B4-BE49-F238E27FC236}">
                <a16:creationId xmlns:a16="http://schemas.microsoft.com/office/drawing/2014/main" id="{067CAA0C-EF45-48D2-8A2C-8F2E20F841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239" y="1751013"/>
            <a:ext cx="4578794" cy="4308411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Thoroughly train employees in storm water regulations and the safe handling and disposal of workplace chemicals.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Conduct all vehicle and equipment maintenance at designated locations.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The preferred location is inside the shop or outdoors on a paved, covered surface.</a:t>
            </a:r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21D3181F-3E33-45ED-A884-566F8819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97732D-ACFE-4DCD-AD42-AA3FF0E9C8AC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Picture 1031" descr="FB Maint Bay">
            <a:extLst>
              <a:ext uri="{FF2B5EF4-FFF2-40B4-BE49-F238E27FC236}">
                <a16:creationId xmlns:a16="http://schemas.microsoft.com/office/drawing/2014/main" id="{848B1F91-201E-41E7-BED7-6D6933F2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2017713"/>
            <a:ext cx="3924300" cy="261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E0382B8-2CA4-4BC6-A610-4115FE07E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692150"/>
            <a:ext cx="5051425" cy="787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General Guidelines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A1AACDE-40FD-4266-8B44-6317CFF4E5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125" y="1816608"/>
            <a:ext cx="4648200" cy="374123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Park damaged, leaking, or dirty vehicles under cover, if possible, to prevent exposure to rainfall.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Contain leaking fluids, and use a chemical absorbent if necessary to transfer the material to the appropriate waste container.</a:t>
            </a: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E7736B53-63C6-4989-9913-2863683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0020919-7ED7-4633-A976-BADF69E2B45D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7" name="Picture 5" descr="TC Covered Parking crop">
            <a:extLst>
              <a:ext uri="{FF2B5EF4-FFF2-40B4-BE49-F238E27FC236}">
                <a16:creationId xmlns:a16="http://schemas.microsoft.com/office/drawing/2014/main" id="{CD55EC5A-9F74-4DF0-B9E9-E2CE78C1D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963738"/>
            <a:ext cx="3960812" cy="286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2E97557-5058-434C-A2F6-D49115F24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714375"/>
            <a:ext cx="5208588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General Guidelines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E033520-A85F-432D-BEE1-18023E0618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1697038"/>
            <a:ext cx="7808912" cy="3924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Maintain a paper trail showing that proper handling and disposal practices are being followed.  This includes:</a:t>
            </a:r>
          </a:p>
          <a:p>
            <a:pPr marL="512763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Purchase records</a:t>
            </a:r>
          </a:p>
          <a:p>
            <a:pPr marL="512763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Disposal records</a:t>
            </a:r>
          </a:p>
          <a:p>
            <a:pPr marL="512763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Testing data</a:t>
            </a:r>
          </a:p>
          <a:p>
            <a:pPr marL="512763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Licensing information</a:t>
            </a:r>
          </a:p>
          <a:p>
            <a:pPr marL="512763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Shipping records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6752C4B3-22F2-484E-BB27-5E136BF8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ADDE61-93CF-44D8-B625-9A7A6C9FE274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1" name="Picture 10" descr="FW dumping trash">
            <a:extLst>
              <a:ext uri="{FF2B5EF4-FFF2-40B4-BE49-F238E27FC236}">
                <a16:creationId xmlns:a16="http://schemas.microsoft.com/office/drawing/2014/main" id="{E9F3670B-46E9-41FA-B918-AD5E0F27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716213"/>
            <a:ext cx="4491037" cy="299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120BFEF-0861-4792-93C2-AD28F4491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747713"/>
            <a:ext cx="4806950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General Guidelines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BAE0DD2-2833-4CAE-88AC-911F174E9F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863" y="2072640"/>
            <a:ext cx="4291012" cy="368204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Keep maintenance areas clean by promptly disposing of trash, debris, old parts and absorbents used on spills.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Promptly dispose of fluids that have been collected in drip pans or other open containers.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D84F545B-FA31-4B6C-B0D2-162AFA35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99DE732-1817-490E-96C0-E52D33415083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5" name="Picture 5" descr="TC oil pan">
            <a:extLst>
              <a:ext uri="{FF2B5EF4-FFF2-40B4-BE49-F238E27FC236}">
                <a16:creationId xmlns:a16="http://schemas.microsoft.com/office/drawing/2014/main" id="{96617949-06CD-44A6-A434-5E126E608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2825"/>
            <a:ext cx="4360863" cy="290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F284072-168A-4A3C-BF5E-22B738BC0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657225"/>
            <a:ext cx="4162425" cy="776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Leaks and Spills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E440B9-453E-45D0-AFD5-09D74B2331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17650"/>
            <a:ext cx="84582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Regularly inspect for leaks or stains around vehicles and equipment.  Use a drip pan or absorbent material to collect dripping fluids.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Locate the source of leakage and stop further spillage by fixing the leak or draining the fluid.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955CDD5E-9518-4798-9D2C-583D8693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11A6A4F-579E-48DB-AB56-1550DAC80CBF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9" name="Picture 25" descr="Dville fixing leak">
            <a:extLst>
              <a:ext uri="{FF2B5EF4-FFF2-40B4-BE49-F238E27FC236}">
                <a16:creationId xmlns:a16="http://schemas.microsoft.com/office/drawing/2014/main" id="{7D999F14-285A-4788-8A1D-A17E68DDC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651250"/>
            <a:ext cx="4208463" cy="280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26" descr="Plano spreading absorbent">
            <a:extLst>
              <a:ext uri="{FF2B5EF4-FFF2-40B4-BE49-F238E27FC236}">
                <a16:creationId xmlns:a16="http://schemas.microsoft.com/office/drawing/2014/main" id="{66CC1C01-4AE1-4BDB-B1A5-14631C2F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651250"/>
            <a:ext cx="4238625" cy="282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76297E9-FAEB-4242-A99C-C8B7044DF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692150"/>
            <a:ext cx="4202112" cy="738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Leaks and Spills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6AB5FB6-4348-496E-AF74-540A2B67C1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475" y="1563689"/>
            <a:ext cx="8610600" cy="2551111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Clean up spills immediately to minimize safety hazards and deter spreading.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Store cracked batteries in a leak proof container.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Prepare written local guidance on materials storage, spill cleanup and disposal methods to cover all of your local practices. </a:t>
            </a: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AC4FF33A-FF0C-4A9D-B419-4EAFE0CF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43A97F-90E4-4C43-A2EF-6E812CBA8E67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3" name="Picture 8" descr="FB spread absorbent">
            <a:extLst>
              <a:ext uri="{FF2B5EF4-FFF2-40B4-BE49-F238E27FC236}">
                <a16:creationId xmlns:a16="http://schemas.microsoft.com/office/drawing/2014/main" id="{C50F0CB3-5146-48A0-880B-CFA0A29F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4114800"/>
            <a:ext cx="3824287" cy="2551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5698B96-9AFA-4CF6-836D-6DDD788AF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747713"/>
            <a:ext cx="4886325" cy="752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Disposal Methods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00AC060-3EA8-49FD-9C30-98C553658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764" y="2019300"/>
            <a:ext cx="4135438" cy="4448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Collect all used motor oil, anti-freeze, transmission fluid and hydraulic fluid and store them in separate containers by type.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Make sure storage containers are properly labeled.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Segregating materials prevents cross-contamination and enhances recycling.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A9EC087-B08D-4A4C-9893-E43F41F4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B0DEBC6-D0D3-49C5-B765-A2D50997B5D5}" type="slidenum"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7" name="Picture 7" descr="FW pouring antifreeze crop">
            <a:extLst>
              <a:ext uri="{FF2B5EF4-FFF2-40B4-BE49-F238E27FC236}">
                <a16:creationId xmlns:a16="http://schemas.microsoft.com/office/drawing/2014/main" id="{DDC8BE53-C2A6-404B-9E11-6BFD75B6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103438"/>
            <a:ext cx="4256088" cy="307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3641</TotalTime>
  <Words>2957</Words>
  <Application>Microsoft Office PowerPoint</Application>
  <PresentationFormat>On-screen Show (4:3)</PresentationFormat>
  <Paragraphs>230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3. MCM-6 Good Housekeeping at Municipal Facilities:  Fleet Maintenance</vt:lpstr>
      <vt:lpstr>Fleet Maintenance Topics</vt:lpstr>
      <vt:lpstr>General Guidelines</vt:lpstr>
      <vt:lpstr>General Guidelines</vt:lpstr>
      <vt:lpstr>General Guidelines</vt:lpstr>
      <vt:lpstr>General Guidelines</vt:lpstr>
      <vt:lpstr>Leaks and Spills</vt:lpstr>
      <vt:lpstr>Leaks and Spills</vt:lpstr>
      <vt:lpstr>Disposal Methods</vt:lpstr>
      <vt:lpstr>Disposal Methods</vt:lpstr>
      <vt:lpstr>Disposal Methods</vt:lpstr>
      <vt:lpstr>Parts Cleaning</vt:lpstr>
      <vt:lpstr>Parts Cleaning</vt:lpstr>
      <vt:lpstr>Shop and Pavement Cleaning</vt:lpstr>
      <vt:lpstr>Shop and Pavement Cleaning</vt:lpstr>
      <vt:lpstr>Fueling</vt:lpstr>
      <vt:lpstr>Fueling</vt:lpstr>
      <vt:lpstr>Washing</vt:lpstr>
      <vt:lpstr>Safety and the Workplace</vt:lpstr>
      <vt:lpstr>PowerPoint Presentation</vt:lpstr>
    </vt:vector>
  </TitlesOfParts>
  <Company>NCTCOG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 Water Pollution Prevention:  What We Can Do</dc:title>
  <dc:creator>NCTCOG</dc:creator>
  <cp:lastModifiedBy>Richard Smith</cp:lastModifiedBy>
  <cp:revision>275</cp:revision>
  <dcterms:created xsi:type="dcterms:W3CDTF">2004-08-11T19:51:24Z</dcterms:created>
  <dcterms:modified xsi:type="dcterms:W3CDTF">2021-03-23T19:05:52Z</dcterms:modified>
</cp:coreProperties>
</file>